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ropika" charset="1" panose="00000500000000000000"/>
      <p:regular r:id="rId17"/>
    </p:embeddedFont>
    <p:embeddedFont>
      <p:font typeface="Quicksand Bold" charset="1" panose="00000000000000000000"/>
      <p:regular r:id="rId18"/>
    </p:embeddedFont>
    <p:embeddedFont>
      <p:font typeface="Quicksan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jpe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83206" y="1028700"/>
            <a:ext cx="521588" cy="525530"/>
          </a:xfrm>
          <a:custGeom>
            <a:avLst/>
            <a:gdLst/>
            <a:ahLst/>
            <a:cxnLst/>
            <a:rect r="r" b="b" t="t" l="l"/>
            <a:pathLst>
              <a:path h="525530" w="521588">
                <a:moveTo>
                  <a:pt x="0" y="0"/>
                </a:moveTo>
                <a:lnTo>
                  <a:pt x="521588" y="0"/>
                </a:lnTo>
                <a:lnTo>
                  <a:pt x="521588" y="525530"/>
                </a:lnTo>
                <a:lnTo>
                  <a:pt x="0" y="52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19377" y="-623636"/>
            <a:ext cx="4175049" cy="4883099"/>
          </a:xfrm>
          <a:custGeom>
            <a:avLst/>
            <a:gdLst/>
            <a:ahLst/>
            <a:cxnLst/>
            <a:rect r="r" b="b" t="t" l="l"/>
            <a:pathLst>
              <a:path h="4883099" w="4175049">
                <a:moveTo>
                  <a:pt x="0" y="0"/>
                </a:moveTo>
                <a:lnTo>
                  <a:pt x="4175049" y="0"/>
                </a:lnTo>
                <a:lnTo>
                  <a:pt x="4175049" y="4883099"/>
                </a:lnTo>
                <a:lnTo>
                  <a:pt x="0" y="488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257777" y="2732983"/>
            <a:ext cx="11772446" cy="389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80"/>
              </a:lnSpc>
            </a:pPr>
            <a:r>
              <a:rPr lang="en-US" sz="14931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ODONTOLOGIA DIGITAL RG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64520">
            <a:off x="13592599" y="5566975"/>
            <a:ext cx="4073972" cy="2581880"/>
          </a:xfrm>
          <a:custGeom>
            <a:avLst/>
            <a:gdLst/>
            <a:ahLst/>
            <a:cxnLst/>
            <a:rect r="r" b="b" t="t" l="l"/>
            <a:pathLst>
              <a:path h="2581880" w="4073972">
                <a:moveTo>
                  <a:pt x="0" y="0"/>
                </a:moveTo>
                <a:lnTo>
                  <a:pt x="4073973" y="0"/>
                </a:lnTo>
                <a:lnTo>
                  <a:pt x="4073973" y="2581880"/>
                </a:lnTo>
                <a:lnTo>
                  <a:pt x="0" y="2581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98151" y="1495928"/>
            <a:ext cx="2285547" cy="1679877"/>
          </a:xfrm>
          <a:custGeom>
            <a:avLst/>
            <a:gdLst/>
            <a:ahLst/>
            <a:cxnLst/>
            <a:rect r="r" b="b" t="t" l="l"/>
            <a:pathLst>
              <a:path h="1679877" w="2285547">
                <a:moveTo>
                  <a:pt x="0" y="0"/>
                </a:moveTo>
                <a:lnTo>
                  <a:pt x="2285547" y="0"/>
                </a:lnTo>
                <a:lnTo>
                  <a:pt x="2285547" y="1679877"/>
                </a:lnTo>
                <a:lnTo>
                  <a:pt x="0" y="1679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588781">
            <a:off x="2024746" y="5789489"/>
            <a:ext cx="2285547" cy="1679877"/>
          </a:xfrm>
          <a:custGeom>
            <a:avLst/>
            <a:gdLst/>
            <a:ahLst/>
            <a:cxnLst/>
            <a:rect r="r" b="b" t="t" l="l"/>
            <a:pathLst>
              <a:path h="1679877" w="2285547">
                <a:moveTo>
                  <a:pt x="0" y="0"/>
                </a:moveTo>
                <a:lnTo>
                  <a:pt x="2285547" y="0"/>
                </a:lnTo>
                <a:lnTo>
                  <a:pt x="2285547" y="1679877"/>
                </a:lnTo>
                <a:lnTo>
                  <a:pt x="0" y="1679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6271" y="6669313"/>
            <a:ext cx="1424750" cy="4114800"/>
          </a:xfrm>
          <a:custGeom>
            <a:avLst/>
            <a:gdLst/>
            <a:ahLst/>
            <a:cxnLst/>
            <a:rect r="r" b="b" t="t" l="l"/>
            <a:pathLst>
              <a:path h="4114800" w="1424750">
                <a:moveTo>
                  <a:pt x="0" y="0"/>
                </a:moveTo>
                <a:lnTo>
                  <a:pt x="1424750" y="0"/>
                </a:lnTo>
                <a:lnTo>
                  <a:pt x="1424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true" rot="0">
            <a:off x="16451873" y="-471639"/>
            <a:ext cx="1424749" cy="4114800"/>
          </a:xfrm>
          <a:custGeom>
            <a:avLst/>
            <a:gdLst/>
            <a:ahLst/>
            <a:cxnLst/>
            <a:rect r="r" b="b" t="t" l="l"/>
            <a:pathLst>
              <a:path h="4114800" w="1424749">
                <a:moveTo>
                  <a:pt x="0" y="4114800"/>
                </a:moveTo>
                <a:lnTo>
                  <a:pt x="1424750" y="4114800"/>
                </a:lnTo>
                <a:lnTo>
                  <a:pt x="142475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912295" y="7040815"/>
            <a:ext cx="4175049" cy="4883099"/>
          </a:xfrm>
          <a:custGeom>
            <a:avLst/>
            <a:gdLst/>
            <a:ahLst/>
            <a:cxnLst/>
            <a:rect r="r" b="b" t="t" l="l"/>
            <a:pathLst>
              <a:path h="4883099" w="4175049">
                <a:moveTo>
                  <a:pt x="0" y="0"/>
                </a:moveTo>
                <a:lnTo>
                  <a:pt x="4175049" y="0"/>
                </a:lnTo>
                <a:lnTo>
                  <a:pt x="4175049" y="4883098"/>
                </a:lnTo>
                <a:lnTo>
                  <a:pt x="0" y="4883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281037" y="6703701"/>
            <a:ext cx="5725925" cy="1676135"/>
          </a:xfrm>
          <a:custGeom>
            <a:avLst/>
            <a:gdLst/>
            <a:ahLst/>
            <a:cxnLst/>
            <a:rect r="r" b="b" t="t" l="l"/>
            <a:pathLst>
              <a:path h="1676135" w="5725925">
                <a:moveTo>
                  <a:pt x="0" y="0"/>
                </a:moveTo>
                <a:lnTo>
                  <a:pt x="5725926" y="0"/>
                </a:lnTo>
                <a:lnTo>
                  <a:pt x="5725926" y="1676135"/>
                </a:lnTo>
                <a:lnTo>
                  <a:pt x="0" y="16761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19932">
            <a:off x="819264" y="1393686"/>
            <a:ext cx="3492069" cy="2776195"/>
          </a:xfrm>
          <a:custGeom>
            <a:avLst/>
            <a:gdLst/>
            <a:ahLst/>
            <a:cxnLst/>
            <a:rect r="r" b="b" t="t" l="l"/>
            <a:pathLst>
              <a:path h="2776195" w="3492069">
                <a:moveTo>
                  <a:pt x="0" y="0"/>
                </a:moveTo>
                <a:lnTo>
                  <a:pt x="3492069" y="0"/>
                </a:lnTo>
                <a:lnTo>
                  <a:pt x="3492069" y="2776194"/>
                </a:lnTo>
                <a:lnTo>
                  <a:pt x="0" y="27761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71137" y="7380216"/>
            <a:ext cx="4745727" cy="48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b="true" sz="3938">
                <a:solidFill>
                  <a:srgbClr val="F1FF4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PAGINA WEB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42524" y="1616304"/>
            <a:ext cx="4402952" cy="54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b="true" sz="442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Ensigna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79428" y="9053196"/>
            <a:ext cx="8650733" cy="123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3499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Realizado por: Johanna Patricia Gómez</a:t>
            </a:r>
          </a:p>
          <a:p>
            <a:pPr algn="l">
              <a:lnSpc>
                <a:spcPts val="3184"/>
              </a:lnSpc>
            </a:pPr>
            <a:r>
              <a:rPr lang="en-US" sz="3499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Curso: Desarrollo WEB Fullstack</a:t>
            </a:r>
          </a:p>
          <a:p>
            <a:pPr algn="ctr" marL="0" indent="0" lvl="1">
              <a:lnSpc>
                <a:spcPts val="31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87667">
            <a:off x="1656478" y="3098929"/>
            <a:ext cx="5251287" cy="5246370"/>
            <a:chOff x="0" y="0"/>
            <a:chExt cx="3255264" cy="32522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55264" cy="3252216"/>
            </a:xfrm>
            <a:custGeom>
              <a:avLst/>
              <a:gdLst/>
              <a:ahLst/>
              <a:cxnLst/>
              <a:rect r="r" b="b" t="t" l="l"/>
              <a:pathLst>
                <a:path h="3252216" w="3255264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t="0" r="-1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78784" y="170440"/>
              <a:ext cx="2903731" cy="2875349"/>
            </a:xfrm>
            <a:custGeom>
              <a:avLst/>
              <a:gdLst/>
              <a:ahLst/>
              <a:cxnLst/>
              <a:rect r="r" b="b" t="t" l="l"/>
              <a:pathLst>
                <a:path h="2875349" w="2903731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4862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367195">
            <a:off x="3512051" y="2882785"/>
            <a:ext cx="1913415" cy="650561"/>
          </a:xfrm>
          <a:custGeom>
            <a:avLst/>
            <a:gdLst/>
            <a:ahLst/>
            <a:cxnLst/>
            <a:rect r="r" b="b" t="t" l="l"/>
            <a:pathLst>
              <a:path h="650561" w="1913415">
                <a:moveTo>
                  <a:pt x="0" y="0"/>
                </a:moveTo>
                <a:lnTo>
                  <a:pt x="1913415" y="0"/>
                </a:lnTo>
                <a:lnTo>
                  <a:pt x="1913415" y="650561"/>
                </a:lnTo>
                <a:lnTo>
                  <a:pt x="0" y="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04172" y="8411397"/>
            <a:ext cx="5955128" cy="2143846"/>
          </a:xfrm>
          <a:custGeom>
            <a:avLst/>
            <a:gdLst/>
            <a:ahLst/>
            <a:cxnLst/>
            <a:rect r="r" b="b" t="t" l="l"/>
            <a:pathLst>
              <a:path h="2143846" w="5955128">
                <a:moveTo>
                  <a:pt x="0" y="0"/>
                </a:moveTo>
                <a:lnTo>
                  <a:pt x="5955128" y="0"/>
                </a:lnTo>
                <a:lnTo>
                  <a:pt x="5955128" y="2143846"/>
                </a:lnTo>
                <a:lnTo>
                  <a:pt x="0" y="2143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49324" y="3439105"/>
            <a:ext cx="9393628" cy="467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 implementación de la página web para nuestro consultorio odontológico ha transformado nuestra interacción con los pacientes. Hemos simplificado el proceso de agendar citas y optimizado la gestión de las mismas para nuestros odontólogos, lo que se traduce en un servicio más eficiente y personalizado. Al seguir mejorando esta plataforma, buscamos no solo enriquecer la experiencia del paciente, sino también fortalecer nuestra presencia digital y asegurar un crecimiento sostenible en el futuro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967735" y="-2057400"/>
            <a:ext cx="3091243" cy="4114800"/>
          </a:xfrm>
          <a:custGeom>
            <a:avLst/>
            <a:gdLst/>
            <a:ahLst/>
            <a:cxnLst/>
            <a:rect r="r" b="b" t="t" l="l"/>
            <a:pathLst>
              <a:path h="4114800" w="3091243">
                <a:moveTo>
                  <a:pt x="0" y="0"/>
                </a:moveTo>
                <a:lnTo>
                  <a:pt x="3091244" y="0"/>
                </a:lnTo>
                <a:lnTo>
                  <a:pt x="3091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576961" y="-906735"/>
            <a:ext cx="1870364" cy="4114800"/>
          </a:xfrm>
          <a:custGeom>
            <a:avLst/>
            <a:gdLst/>
            <a:ahLst/>
            <a:cxnLst/>
            <a:rect r="r" b="b" t="t" l="l"/>
            <a:pathLst>
              <a:path h="4114800" w="1870364">
                <a:moveTo>
                  <a:pt x="0" y="0"/>
                </a:moveTo>
                <a:lnTo>
                  <a:pt x="1870364" y="0"/>
                </a:lnTo>
                <a:lnTo>
                  <a:pt x="1870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42262" y="1304925"/>
            <a:ext cx="12403476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CONCLUSIONES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566800" y="305241"/>
            <a:ext cx="7154399" cy="10115474"/>
          </a:xfrm>
          <a:custGeom>
            <a:avLst/>
            <a:gdLst/>
            <a:ahLst/>
            <a:cxnLst/>
            <a:rect r="r" b="b" t="t" l="l"/>
            <a:pathLst>
              <a:path h="10115474" w="7154399">
                <a:moveTo>
                  <a:pt x="0" y="0"/>
                </a:moveTo>
                <a:lnTo>
                  <a:pt x="7154400" y="0"/>
                </a:lnTo>
                <a:lnTo>
                  <a:pt x="7154400" y="10115474"/>
                </a:lnTo>
                <a:lnTo>
                  <a:pt x="0" y="10115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17470" y="3282108"/>
            <a:ext cx="7253061" cy="376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44"/>
              </a:lnSpc>
            </a:pPr>
            <a:r>
              <a:rPr lang="en-US" sz="14400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MUCHAS 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28877" y="-433136"/>
            <a:ext cx="4175049" cy="4883099"/>
          </a:xfrm>
          <a:custGeom>
            <a:avLst/>
            <a:gdLst/>
            <a:ahLst/>
            <a:cxnLst/>
            <a:rect r="r" b="b" t="t" l="l"/>
            <a:pathLst>
              <a:path h="4883099" w="4175049">
                <a:moveTo>
                  <a:pt x="0" y="0"/>
                </a:moveTo>
                <a:lnTo>
                  <a:pt x="4175049" y="0"/>
                </a:lnTo>
                <a:lnTo>
                  <a:pt x="4175049" y="4883099"/>
                </a:lnTo>
                <a:lnTo>
                  <a:pt x="0" y="488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69313"/>
            <a:ext cx="1424749" cy="4114800"/>
          </a:xfrm>
          <a:custGeom>
            <a:avLst/>
            <a:gdLst/>
            <a:ahLst/>
            <a:cxnLst/>
            <a:rect r="r" b="b" t="t" l="l"/>
            <a:pathLst>
              <a:path h="4114800" w="1424749">
                <a:moveTo>
                  <a:pt x="0" y="0"/>
                </a:moveTo>
                <a:lnTo>
                  <a:pt x="1424750" y="0"/>
                </a:lnTo>
                <a:lnTo>
                  <a:pt x="1424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true" rot="0">
            <a:off x="15834550" y="-471639"/>
            <a:ext cx="1424749" cy="4114800"/>
          </a:xfrm>
          <a:custGeom>
            <a:avLst/>
            <a:gdLst/>
            <a:ahLst/>
            <a:cxnLst/>
            <a:rect r="r" b="b" t="t" l="l"/>
            <a:pathLst>
              <a:path h="4114800" w="1424749">
                <a:moveTo>
                  <a:pt x="0" y="4114800"/>
                </a:moveTo>
                <a:lnTo>
                  <a:pt x="1424750" y="4114800"/>
                </a:lnTo>
                <a:lnTo>
                  <a:pt x="142475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030223" y="6550957"/>
            <a:ext cx="4175049" cy="4883099"/>
          </a:xfrm>
          <a:custGeom>
            <a:avLst/>
            <a:gdLst/>
            <a:ahLst/>
            <a:cxnLst/>
            <a:rect r="r" b="b" t="t" l="l"/>
            <a:pathLst>
              <a:path h="4883099" w="4175049">
                <a:moveTo>
                  <a:pt x="0" y="0"/>
                </a:moveTo>
                <a:lnTo>
                  <a:pt x="4175049" y="0"/>
                </a:lnTo>
                <a:lnTo>
                  <a:pt x="4175049" y="4883099"/>
                </a:lnTo>
                <a:lnTo>
                  <a:pt x="0" y="488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187310">
            <a:off x="7714905" y="1423929"/>
            <a:ext cx="2858189" cy="971784"/>
          </a:xfrm>
          <a:custGeom>
            <a:avLst/>
            <a:gdLst/>
            <a:ahLst/>
            <a:cxnLst/>
            <a:rect r="r" b="b" t="t" l="l"/>
            <a:pathLst>
              <a:path h="971784" w="2858189">
                <a:moveTo>
                  <a:pt x="0" y="0"/>
                </a:moveTo>
                <a:lnTo>
                  <a:pt x="2858190" y="0"/>
                </a:lnTo>
                <a:lnTo>
                  <a:pt x="2858190" y="971784"/>
                </a:lnTo>
                <a:lnTo>
                  <a:pt x="0" y="971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40665" y="7596673"/>
            <a:ext cx="5606669" cy="45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695">
                <a:solidFill>
                  <a:srgbClr val="00000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15 de octubre de 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17928" y="7921697"/>
            <a:ext cx="4368536" cy="3079818"/>
          </a:xfrm>
          <a:custGeom>
            <a:avLst/>
            <a:gdLst/>
            <a:ahLst/>
            <a:cxnLst/>
            <a:rect r="r" b="b" t="t" l="l"/>
            <a:pathLst>
              <a:path h="3079818" w="4368536">
                <a:moveTo>
                  <a:pt x="0" y="0"/>
                </a:moveTo>
                <a:lnTo>
                  <a:pt x="4368536" y="0"/>
                </a:lnTo>
                <a:lnTo>
                  <a:pt x="4368536" y="3079818"/>
                </a:lnTo>
                <a:lnTo>
                  <a:pt x="0" y="3079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541419" y="-3697455"/>
            <a:ext cx="4190079" cy="5577477"/>
          </a:xfrm>
          <a:custGeom>
            <a:avLst/>
            <a:gdLst/>
            <a:ahLst/>
            <a:cxnLst/>
            <a:rect r="r" b="b" t="t" l="l"/>
            <a:pathLst>
              <a:path h="5577477" w="4190079">
                <a:moveTo>
                  <a:pt x="0" y="0"/>
                </a:moveTo>
                <a:lnTo>
                  <a:pt x="4190079" y="0"/>
                </a:lnTo>
                <a:lnTo>
                  <a:pt x="4190079" y="5577476"/>
                </a:lnTo>
                <a:lnTo>
                  <a:pt x="0" y="5577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964500" y="1267969"/>
            <a:ext cx="1162822" cy="1669849"/>
          </a:xfrm>
          <a:custGeom>
            <a:avLst/>
            <a:gdLst/>
            <a:ahLst/>
            <a:cxnLst/>
            <a:rect r="r" b="b" t="t" l="l"/>
            <a:pathLst>
              <a:path h="1669849" w="1162822">
                <a:moveTo>
                  <a:pt x="0" y="0"/>
                </a:moveTo>
                <a:lnTo>
                  <a:pt x="1162822" y="0"/>
                </a:lnTo>
                <a:lnTo>
                  <a:pt x="1162822" y="1669849"/>
                </a:lnTo>
                <a:lnTo>
                  <a:pt x="0" y="1669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11380667" y="1267969"/>
            <a:ext cx="1162822" cy="1669849"/>
          </a:xfrm>
          <a:custGeom>
            <a:avLst/>
            <a:gdLst/>
            <a:ahLst/>
            <a:cxnLst/>
            <a:rect r="r" b="b" t="t" l="l"/>
            <a:pathLst>
              <a:path h="1669849" w="1162822">
                <a:moveTo>
                  <a:pt x="1162823" y="0"/>
                </a:moveTo>
                <a:lnTo>
                  <a:pt x="0" y="0"/>
                </a:lnTo>
                <a:lnTo>
                  <a:pt x="0" y="1669849"/>
                </a:lnTo>
                <a:lnTo>
                  <a:pt x="1162823" y="1669849"/>
                </a:lnTo>
                <a:lnTo>
                  <a:pt x="116282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3907797">
            <a:off x="14810002" y="7901308"/>
            <a:ext cx="2521077" cy="2314807"/>
          </a:xfrm>
          <a:custGeom>
            <a:avLst/>
            <a:gdLst/>
            <a:ahLst/>
            <a:cxnLst/>
            <a:rect r="r" b="b" t="t" l="l"/>
            <a:pathLst>
              <a:path h="2314807" w="2521077">
                <a:moveTo>
                  <a:pt x="0" y="0"/>
                </a:moveTo>
                <a:lnTo>
                  <a:pt x="2521076" y="0"/>
                </a:lnTo>
                <a:lnTo>
                  <a:pt x="2521076" y="2314807"/>
                </a:lnTo>
                <a:lnTo>
                  <a:pt x="0" y="2314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028180"/>
            <a:ext cx="9675259" cy="399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01101" indent="-550551" lvl="1">
              <a:lnSpc>
                <a:spcPts val="6324"/>
              </a:lnSpc>
              <a:buFont typeface="Arial"/>
              <a:buChar char="•"/>
            </a:pPr>
            <a:r>
              <a:rPr lang="en-US" b="true" sz="51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Descripción de la situación</a:t>
            </a:r>
          </a:p>
          <a:p>
            <a:pPr algn="l" marL="1101101" indent="-550551" lvl="1">
              <a:lnSpc>
                <a:spcPts val="6324"/>
              </a:lnSpc>
              <a:buFont typeface="Arial"/>
              <a:buChar char="•"/>
            </a:pPr>
            <a:r>
              <a:rPr lang="en-US" b="true" sz="51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Descripción del proyecto</a:t>
            </a:r>
          </a:p>
          <a:p>
            <a:pPr algn="l" marL="1101101" indent="-550551" lvl="1">
              <a:lnSpc>
                <a:spcPts val="6324"/>
              </a:lnSpc>
              <a:buFont typeface="Arial"/>
              <a:buChar char="•"/>
            </a:pPr>
            <a:r>
              <a:rPr lang="en-US" b="true" sz="51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Importancia de un Sistema</a:t>
            </a:r>
          </a:p>
          <a:p>
            <a:pPr algn="l" marL="1101101" indent="-550551" lvl="1">
              <a:lnSpc>
                <a:spcPts val="6324"/>
              </a:lnSpc>
              <a:buFont typeface="Arial"/>
              <a:buChar char="•"/>
            </a:pPr>
            <a:r>
              <a:rPr lang="en-US" b="true" sz="51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Objetivos del proyecto  </a:t>
            </a:r>
          </a:p>
          <a:p>
            <a:pPr algn="l">
              <a:lnSpc>
                <a:spcPts val="632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374182" y="4028180"/>
            <a:ext cx="7537266" cy="2393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01101" indent="-550551" lvl="1">
              <a:lnSpc>
                <a:spcPts val="6324"/>
              </a:lnSpc>
              <a:buFont typeface="Arial"/>
              <a:buChar char="•"/>
            </a:pPr>
            <a:r>
              <a:rPr lang="en-US" b="true" sz="51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Metodología</a:t>
            </a:r>
          </a:p>
          <a:p>
            <a:pPr algn="l" marL="1101101" indent="-550551" lvl="1">
              <a:lnSpc>
                <a:spcPts val="6324"/>
              </a:lnSpc>
              <a:buFont typeface="Arial"/>
              <a:buChar char="•"/>
            </a:pPr>
            <a:r>
              <a:rPr lang="en-US" b="true" sz="51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Análisis DAFO</a:t>
            </a:r>
          </a:p>
          <a:p>
            <a:pPr algn="l" marL="1101101" indent="-550551" lvl="1">
              <a:lnSpc>
                <a:spcPts val="6324"/>
              </a:lnSpc>
              <a:buFont typeface="Arial"/>
              <a:buChar char="•"/>
            </a:pPr>
            <a:r>
              <a:rPr lang="en-US" b="true" sz="51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5633" y="1709766"/>
            <a:ext cx="3873628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4212">
            <a:off x="14753508" y="3322474"/>
            <a:ext cx="3247501" cy="3313777"/>
          </a:xfrm>
          <a:custGeom>
            <a:avLst/>
            <a:gdLst/>
            <a:ahLst/>
            <a:cxnLst/>
            <a:rect r="r" b="b" t="t" l="l"/>
            <a:pathLst>
              <a:path h="3313777" w="3247501">
                <a:moveTo>
                  <a:pt x="0" y="0"/>
                </a:moveTo>
                <a:lnTo>
                  <a:pt x="3247502" y="0"/>
                </a:lnTo>
                <a:lnTo>
                  <a:pt x="3247502" y="3313776"/>
                </a:lnTo>
                <a:lnTo>
                  <a:pt x="0" y="331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4918041" y="-933807"/>
            <a:ext cx="8451919" cy="11950014"/>
          </a:xfrm>
          <a:custGeom>
            <a:avLst/>
            <a:gdLst/>
            <a:ahLst/>
            <a:cxnLst/>
            <a:rect r="r" b="b" t="t" l="l"/>
            <a:pathLst>
              <a:path h="11950014" w="8451919">
                <a:moveTo>
                  <a:pt x="0" y="0"/>
                </a:moveTo>
                <a:lnTo>
                  <a:pt x="8451918" y="0"/>
                </a:lnTo>
                <a:lnTo>
                  <a:pt x="8451918" y="11950014"/>
                </a:lnTo>
                <a:lnTo>
                  <a:pt x="0" y="11950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775936" y="4223618"/>
            <a:ext cx="10736127" cy="432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001" indent="-361000" lvl="1">
              <a:lnSpc>
                <a:spcPts val="4347"/>
              </a:lnSpc>
              <a:buFont typeface="Arial"/>
              <a:buChar char="•"/>
            </a:pPr>
            <a:r>
              <a:rPr lang="en-US" b="true" sz="33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consultorio odontológico “Odontología Digital RG” actualmente cuenta únicamente conredes sociales (Instagram y Facebook)</a:t>
            </a:r>
          </a:p>
          <a:p>
            <a:pPr algn="l" marL="722001" indent="-361000" lvl="1">
              <a:lnSpc>
                <a:spcPts val="4347"/>
              </a:lnSpc>
              <a:buFont typeface="Arial"/>
              <a:buChar char="•"/>
            </a:pPr>
            <a:r>
              <a:rPr lang="en-US" b="true" sz="33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 cuenta con un formulario de contacto en  sus redes que facilite la agenda virtual de citas, lo que implica que las reservas deben realizarse de manera tradicional, por teléfono o mensajes directos</a:t>
            </a:r>
            <a:r>
              <a:rPr lang="en-US" b="true" sz="33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805313">
            <a:off x="2609207" y="805633"/>
            <a:ext cx="1913415" cy="650561"/>
          </a:xfrm>
          <a:custGeom>
            <a:avLst/>
            <a:gdLst/>
            <a:ahLst/>
            <a:cxnLst/>
            <a:rect r="r" b="b" t="t" l="l"/>
            <a:pathLst>
              <a:path h="650561" w="1913415">
                <a:moveTo>
                  <a:pt x="0" y="0"/>
                </a:moveTo>
                <a:lnTo>
                  <a:pt x="1913415" y="0"/>
                </a:lnTo>
                <a:lnTo>
                  <a:pt x="1913415" y="650561"/>
                </a:lnTo>
                <a:lnTo>
                  <a:pt x="0" y="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05313">
            <a:off x="13848707" y="8477870"/>
            <a:ext cx="1913415" cy="650561"/>
          </a:xfrm>
          <a:custGeom>
            <a:avLst/>
            <a:gdLst/>
            <a:ahLst/>
            <a:cxnLst/>
            <a:rect r="r" b="b" t="t" l="l"/>
            <a:pathLst>
              <a:path h="650561" w="1913415">
                <a:moveTo>
                  <a:pt x="0" y="0"/>
                </a:moveTo>
                <a:lnTo>
                  <a:pt x="1913415" y="0"/>
                </a:lnTo>
                <a:lnTo>
                  <a:pt x="1913415" y="650561"/>
                </a:lnTo>
                <a:lnTo>
                  <a:pt x="0" y="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4479397">
            <a:off x="-205872" y="3437625"/>
            <a:ext cx="3900567" cy="3100951"/>
          </a:xfrm>
          <a:custGeom>
            <a:avLst/>
            <a:gdLst/>
            <a:ahLst/>
            <a:cxnLst/>
            <a:rect r="r" b="b" t="t" l="l"/>
            <a:pathLst>
              <a:path h="3100951" w="3900567">
                <a:moveTo>
                  <a:pt x="0" y="0"/>
                </a:moveTo>
                <a:lnTo>
                  <a:pt x="3900567" y="0"/>
                </a:lnTo>
                <a:lnTo>
                  <a:pt x="3900567" y="3100951"/>
                </a:lnTo>
                <a:lnTo>
                  <a:pt x="0" y="3100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230160" y="1633843"/>
            <a:ext cx="9998810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DESCRIPCIÓN DE LA SITUACIÓN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4212">
            <a:off x="14753508" y="3322474"/>
            <a:ext cx="3247501" cy="3313777"/>
          </a:xfrm>
          <a:custGeom>
            <a:avLst/>
            <a:gdLst/>
            <a:ahLst/>
            <a:cxnLst/>
            <a:rect r="r" b="b" t="t" l="l"/>
            <a:pathLst>
              <a:path h="3313777" w="3247501">
                <a:moveTo>
                  <a:pt x="0" y="0"/>
                </a:moveTo>
                <a:lnTo>
                  <a:pt x="3247502" y="0"/>
                </a:lnTo>
                <a:lnTo>
                  <a:pt x="3247502" y="3313776"/>
                </a:lnTo>
                <a:lnTo>
                  <a:pt x="0" y="331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4918041" y="-933807"/>
            <a:ext cx="8451919" cy="11950014"/>
          </a:xfrm>
          <a:custGeom>
            <a:avLst/>
            <a:gdLst/>
            <a:ahLst/>
            <a:cxnLst/>
            <a:rect r="r" b="b" t="t" l="l"/>
            <a:pathLst>
              <a:path h="11950014" w="8451919">
                <a:moveTo>
                  <a:pt x="0" y="0"/>
                </a:moveTo>
                <a:lnTo>
                  <a:pt x="8451918" y="0"/>
                </a:lnTo>
                <a:lnTo>
                  <a:pt x="8451918" y="11950014"/>
                </a:lnTo>
                <a:lnTo>
                  <a:pt x="0" y="11950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565914" y="3605954"/>
            <a:ext cx="10736127" cy="487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001" indent="-361000" lvl="1">
              <a:lnSpc>
                <a:spcPts val="4347"/>
              </a:lnSpc>
              <a:buFont typeface="Arial"/>
              <a:buChar char="•"/>
            </a:pPr>
            <a:r>
              <a:rPr lang="en-US" b="true" sz="33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Catálogo Interactivo: </a:t>
            </a:r>
            <a:r>
              <a:rPr lang="en-US" sz="334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Los pacientes podrán explorar todos los tratamientos disponibles con descripciones detalladas, imágenes y videos explicativos.</a:t>
            </a:r>
          </a:p>
          <a:p>
            <a:pPr algn="l" marL="722001" indent="-361000" lvl="1">
              <a:lnSpc>
                <a:spcPts val="4347"/>
              </a:lnSpc>
              <a:buFont typeface="Arial"/>
              <a:buChar char="•"/>
            </a:pPr>
            <a:r>
              <a:rPr lang="en-US" b="true" sz="33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Solicitud de Citas en Línea: </a:t>
            </a:r>
            <a:r>
              <a:rPr lang="en-US" sz="334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Un formulario en la web permitirá a los pacientes solicitar citas de manera fácil, seleccionando la fecha y hora que mejor se acomode a su disponibilidad</a:t>
            </a:r>
          </a:p>
          <a:p>
            <a:pPr algn="l">
              <a:lnSpc>
                <a:spcPts val="434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805313">
            <a:off x="2609207" y="805633"/>
            <a:ext cx="1913415" cy="650561"/>
          </a:xfrm>
          <a:custGeom>
            <a:avLst/>
            <a:gdLst/>
            <a:ahLst/>
            <a:cxnLst/>
            <a:rect r="r" b="b" t="t" l="l"/>
            <a:pathLst>
              <a:path h="650561" w="1913415">
                <a:moveTo>
                  <a:pt x="0" y="0"/>
                </a:moveTo>
                <a:lnTo>
                  <a:pt x="1913415" y="0"/>
                </a:lnTo>
                <a:lnTo>
                  <a:pt x="1913415" y="650561"/>
                </a:lnTo>
                <a:lnTo>
                  <a:pt x="0" y="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05313">
            <a:off x="13848707" y="8477870"/>
            <a:ext cx="1913415" cy="650561"/>
          </a:xfrm>
          <a:custGeom>
            <a:avLst/>
            <a:gdLst/>
            <a:ahLst/>
            <a:cxnLst/>
            <a:rect r="r" b="b" t="t" l="l"/>
            <a:pathLst>
              <a:path h="650561" w="1913415">
                <a:moveTo>
                  <a:pt x="0" y="0"/>
                </a:moveTo>
                <a:lnTo>
                  <a:pt x="1913415" y="0"/>
                </a:lnTo>
                <a:lnTo>
                  <a:pt x="1913415" y="650561"/>
                </a:lnTo>
                <a:lnTo>
                  <a:pt x="0" y="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4479397">
            <a:off x="-205872" y="3437625"/>
            <a:ext cx="3900567" cy="3100951"/>
          </a:xfrm>
          <a:custGeom>
            <a:avLst/>
            <a:gdLst/>
            <a:ahLst/>
            <a:cxnLst/>
            <a:rect r="r" b="b" t="t" l="l"/>
            <a:pathLst>
              <a:path h="3100951" w="3900567">
                <a:moveTo>
                  <a:pt x="0" y="0"/>
                </a:moveTo>
                <a:lnTo>
                  <a:pt x="3900567" y="0"/>
                </a:lnTo>
                <a:lnTo>
                  <a:pt x="3900567" y="3100951"/>
                </a:lnTo>
                <a:lnTo>
                  <a:pt x="0" y="3100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230160" y="1633843"/>
            <a:ext cx="9998810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DESCRIPCIÓN DEL PROYECTO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4212">
            <a:off x="14753508" y="3322474"/>
            <a:ext cx="3247501" cy="3313777"/>
          </a:xfrm>
          <a:custGeom>
            <a:avLst/>
            <a:gdLst/>
            <a:ahLst/>
            <a:cxnLst/>
            <a:rect r="r" b="b" t="t" l="l"/>
            <a:pathLst>
              <a:path h="3313777" w="3247501">
                <a:moveTo>
                  <a:pt x="0" y="0"/>
                </a:moveTo>
                <a:lnTo>
                  <a:pt x="3247502" y="0"/>
                </a:lnTo>
                <a:lnTo>
                  <a:pt x="3247502" y="3313776"/>
                </a:lnTo>
                <a:lnTo>
                  <a:pt x="0" y="331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4918041" y="-933807"/>
            <a:ext cx="8451919" cy="11950014"/>
          </a:xfrm>
          <a:custGeom>
            <a:avLst/>
            <a:gdLst/>
            <a:ahLst/>
            <a:cxnLst/>
            <a:rect r="r" b="b" t="t" l="l"/>
            <a:pathLst>
              <a:path h="11950014" w="8451919">
                <a:moveTo>
                  <a:pt x="0" y="0"/>
                </a:moveTo>
                <a:lnTo>
                  <a:pt x="8451918" y="0"/>
                </a:lnTo>
                <a:lnTo>
                  <a:pt x="8451918" y="11950014"/>
                </a:lnTo>
                <a:lnTo>
                  <a:pt x="0" y="11950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565914" y="3605954"/>
            <a:ext cx="10736127" cy="541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001" indent="-361000" lvl="1">
              <a:lnSpc>
                <a:spcPts val="4347"/>
              </a:lnSpc>
              <a:buFont typeface="Arial"/>
              <a:buChar char="•"/>
            </a:pPr>
            <a:r>
              <a:rPr lang="en-US" b="true" sz="33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Visibilidad y alcance: </a:t>
            </a:r>
            <a:r>
              <a:rPr lang="en-US" sz="334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Facilita que más pacientes encuentren y soliciten citas en línea.</a:t>
            </a:r>
          </a:p>
          <a:p>
            <a:pPr algn="l" marL="722001" indent="-361000" lvl="1">
              <a:lnSpc>
                <a:spcPts val="4347"/>
              </a:lnSpc>
              <a:buFont typeface="Arial"/>
              <a:buChar char="•"/>
            </a:pPr>
            <a:r>
              <a:rPr lang="en-US" b="true" sz="33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Gestión profesional:</a:t>
            </a:r>
            <a:r>
              <a:rPr lang="en-US" sz="334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Los pacientes eligen la fecha y hora, y el odontólogo puede autorizar o ajustar la cita según su disponibilidad.</a:t>
            </a:r>
          </a:p>
          <a:p>
            <a:pPr algn="l" marL="722001" indent="-361000" lvl="1">
              <a:lnSpc>
                <a:spcPts val="4347"/>
              </a:lnSpc>
              <a:buFont typeface="Arial"/>
              <a:buChar char="•"/>
            </a:pPr>
            <a:r>
              <a:rPr lang="en-US" b="true" sz="33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Mejora la experiencia:</a:t>
            </a:r>
            <a:r>
              <a:rPr lang="en-US" sz="334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Ahorra tiempo a los pacientes con un proceso más rápido y eficiente.</a:t>
            </a:r>
          </a:p>
          <a:p>
            <a:pPr algn="l" marL="722001" indent="-361000" lvl="1">
              <a:lnSpc>
                <a:spcPts val="4347"/>
              </a:lnSpc>
              <a:buFont typeface="Arial"/>
              <a:buChar char="•"/>
            </a:pPr>
            <a:r>
              <a:rPr lang="en-US" b="true" sz="33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Control del flujo de citas:</a:t>
            </a:r>
            <a:r>
              <a:rPr lang="en-US" sz="334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Permite al odontólogo gestionar el calendario de manera organizada.</a:t>
            </a:r>
          </a:p>
          <a:p>
            <a:pPr algn="l">
              <a:lnSpc>
                <a:spcPts val="434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805313">
            <a:off x="2609207" y="805633"/>
            <a:ext cx="1913415" cy="650561"/>
          </a:xfrm>
          <a:custGeom>
            <a:avLst/>
            <a:gdLst/>
            <a:ahLst/>
            <a:cxnLst/>
            <a:rect r="r" b="b" t="t" l="l"/>
            <a:pathLst>
              <a:path h="650561" w="1913415">
                <a:moveTo>
                  <a:pt x="0" y="0"/>
                </a:moveTo>
                <a:lnTo>
                  <a:pt x="1913415" y="0"/>
                </a:lnTo>
                <a:lnTo>
                  <a:pt x="1913415" y="650561"/>
                </a:lnTo>
                <a:lnTo>
                  <a:pt x="0" y="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05313">
            <a:off x="13848707" y="8477870"/>
            <a:ext cx="1913415" cy="650561"/>
          </a:xfrm>
          <a:custGeom>
            <a:avLst/>
            <a:gdLst/>
            <a:ahLst/>
            <a:cxnLst/>
            <a:rect r="r" b="b" t="t" l="l"/>
            <a:pathLst>
              <a:path h="650561" w="1913415">
                <a:moveTo>
                  <a:pt x="0" y="0"/>
                </a:moveTo>
                <a:lnTo>
                  <a:pt x="1913415" y="0"/>
                </a:lnTo>
                <a:lnTo>
                  <a:pt x="1913415" y="650561"/>
                </a:lnTo>
                <a:lnTo>
                  <a:pt x="0" y="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4479397">
            <a:off x="-205872" y="3437625"/>
            <a:ext cx="3900567" cy="3100951"/>
          </a:xfrm>
          <a:custGeom>
            <a:avLst/>
            <a:gdLst/>
            <a:ahLst/>
            <a:cxnLst/>
            <a:rect r="r" b="b" t="t" l="l"/>
            <a:pathLst>
              <a:path h="3100951" w="3900567">
                <a:moveTo>
                  <a:pt x="0" y="0"/>
                </a:moveTo>
                <a:lnTo>
                  <a:pt x="3900567" y="0"/>
                </a:lnTo>
                <a:lnTo>
                  <a:pt x="3900567" y="3100951"/>
                </a:lnTo>
                <a:lnTo>
                  <a:pt x="0" y="3100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230160" y="1538593"/>
            <a:ext cx="9998810" cy="139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80"/>
              </a:lnSpc>
            </a:pPr>
            <a:r>
              <a:rPr lang="en-US" sz="6000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IMPORTANCIA DE UN SISTEMA DE SOLICITUD DE CITAS EN LÍNEA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0278" y="2662112"/>
            <a:ext cx="11835516" cy="747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Objetivo General:</a:t>
            </a:r>
          </a:p>
          <a:p>
            <a:pPr algn="l">
              <a:lnSpc>
                <a:spcPts val="3720"/>
              </a:lnSpc>
            </a:pP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Crear un sitio web que mejore la visibilidad, facilite la programación de citas y ofrezca información clara sobre los servicios, promoviendo la confianza y el crecimiento del consultorio.</a:t>
            </a:r>
          </a:p>
          <a:p>
            <a:pPr algn="l">
              <a:lnSpc>
                <a:spcPts val="3720"/>
              </a:lnSpc>
            </a:pPr>
            <a:r>
              <a:rPr lang="en-US" sz="30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Objetivos Específicos:</a:t>
            </a:r>
          </a:p>
          <a:p>
            <a:pPr algn="l" marL="647700" indent="-323850" lvl="1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Desarrollar un sitio web optimizado para SEO que mejore el posicionamiento en motores de búsqueda.</a:t>
            </a:r>
          </a:p>
          <a:p>
            <a:pPr algn="l" marL="647700" indent="-323850" lvl="1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Implementar un sistema de solicitud de citas en línea para que los pacientes elijan fecha y hora.</a:t>
            </a:r>
          </a:p>
          <a:p>
            <a:pPr algn="l" marL="647700" indent="-323850" lvl="1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Crear secciones detalladas sobre tratamientos y servicios, incluyendo beneficios y precios.</a:t>
            </a:r>
          </a:p>
          <a:p>
            <a:pPr algn="l" marL="647700" indent="-323850" lvl="1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Diseñar una interfaz intuitiva que facilite la navegación y el acceso a la información.</a:t>
            </a:r>
          </a:p>
          <a:p>
            <a:pPr algn="l" marL="647700" indent="-323850" lvl="1">
              <a:lnSpc>
                <a:spcPts val="372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Integrar un formulario de contacto y chat en vivo para atender consultas de pacientes.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78596" y="8170164"/>
            <a:ext cx="7315200" cy="2176272"/>
          </a:xfrm>
          <a:custGeom>
            <a:avLst/>
            <a:gdLst/>
            <a:ahLst/>
            <a:cxnLst/>
            <a:rect r="r" b="b" t="t" l="l"/>
            <a:pathLst>
              <a:path h="2176272" w="7315200">
                <a:moveTo>
                  <a:pt x="0" y="0"/>
                </a:moveTo>
                <a:lnTo>
                  <a:pt x="7315200" y="0"/>
                </a:lnTo>
                <a:lnTo>
                  <a:pt x="7315200" y="2176272"/>
                </a:lnTo>
                <a:lnTo>
                  <a:pt x="0" y="217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789301" y="-234191"/>
            <a:ext cx="7315200" cy="2176272"/>
          </a:xfrm>
          <a:custGeom>
            <a:avLst/>
            <a:gdLst/>
            <a:ahLst/>
            <a:cxnLst/>
            <a:rect r="r" b="b" t="t" l="l"/>
            <a:pathLst>
              <a:path h="2176272" w="7315200">
                <a:moveTo>
                  <a:pt x="0" y="0"/>
                </a:moveTo>
                <a:lnTo>
                  <a:pt x="7315200" y="0"/>
                </a:lnTo>
                <a:lnTo>
                  <a:pt x="7315200" y="2176272"/>
                </a:lnTo>
                <a:lnTo>
                  <a:pt x="0" y="217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39170">
            <a:off x="1042508" y="4056667"/>
            <a:ext cx="4749194" cy="3217579"/>
          </a:xfrm>
          <a:custGeom>
            <a:avLst/>
            <a:gdLst/>
            <a:ahLst/>
            <a:cxnLst/>
            <a:rect r="r" b="b" t="t" l="l"/>
            <a:pathLst>
              <a:path h="3217579" w="4749194">
                <a:moveTo>
                  <a:pt x="0" y="0"/>
                </a:moveTo>
                <a:lnTo>
                  <a:pt x="4749194" y="0"/>
                </a:lnTo>
                <a:lnTo>
                  <a:pt x="4749194" y="3217579"/>
                </a:lnTo>
                <a:lnTo>
                  <a:pt x="0" y="3217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412849">
            <a:off x="1015906" y="-119411"/>
            <a:ext cx="3392387" cy="3281363"/>
          </a:xfrm>
          <a:custGeom>
            <a:avLst/>
            <a:gdLst/>
            <a:ahLst/>
            <a:cxnLst/>
            <a:rect r="r" b="b" t="t" l="l"/>
            <a:pathLst>
              <a:path h="3281363" w="3392387">
                <a:moveTo>
                  <a:pt x="0" y="0"/>
                </a:moveTo>
                <a:lnTo>
                  <a:pt x="3392387" y="0"/>
                </a:lnTo>
                <a:lnTo>
                  <a:pt x="3392387" y="3281364"/>
                </a:lnTo>
                <a:lnTo>
                  <a:pt x="0" y="3281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36604" y="637606"/>
            <a:ext cx="10561625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OBJETIVOS DEL PROYECTO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81797"/>
            <a:ext cx="3857972" cy="6168269"/>
          </a:xfrm>
          <a:custGeom>
            <a:avLst/>
            <a:gdLst/>
            <a:ahLst/>
            <a:cxnLst/>
            <a:rect r="r" b="b" t="t" l="l"/>
            <a:pathLst>
              <a:path h="6168269" w="3857972">
                <a:moveTo>
                  <a:pt x="0" y="0"/>
                </a:moveTo>
                <a:lnTo>
                  <a:pt x="3857972" y="0"/>
                </a:lnTo>
                <a:lnTo>
                  <a:pt x="3857972" y="6168269"/>
                </a:lnTo>
                <a:lnTo>
                  <a:pt x="0" y="616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52909" y="2581797"/>
            <a:ext cx="3857972" cy="6168269"/>
          </a:xfrm>
          <a:custGeom>
            <a:avLst/>
            <a:gdLst/>
            <a:ahLst/>
            <a:cxnLst/>
            <a:rect r="r" b="b" t="t" l="l"/>
            <a:pathLst>
              <a:path h="6168269" w="3857972">
                <a:moveTo>
                  <a:pt x="0" y="0"/>
                </a:moveTo>
                <a:lnTo>
                  <a:pt x="3857972" y="0"/>
                </a:lnTo>
                <a:lnTo>
                  <a:pt x="3857972" y="6168269"/>
                </a:lnTo>
                <a:lnTo>
                  <a:pt x="0" y="616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7538" y="1304925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METODOLOGÍA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0856" y="3502444"/>
            <a:ext cx="3533659" cy="142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</a:pPr>
            <a:r>
              <a:rPr lang="en-US" sz="4597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INVESTIGACIÓN Y ANÁLISIS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5311" y="3860721"/>
            <a:ext cx="3535108" cy="7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</a:pPr>
            <a:r>
              <a:rPr lang="en-US" sz="4597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PLANIFICACIÓN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1101" y="5124450"/>
            <a:ext cx="3192208" cy="187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Identificar necesidades del consultorio y de los pacientes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94361" y="5124450"/>
            <a:ext cx="3192208" cy="187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Definir la estructura y el contenido del sitio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277119" y="2581797"/>
            <a:ext cx="3857972" cy="6168269"/>
          </a:xfrm>
          <a:custGeom>
            <a:avLst/>
            <a:gdLst/>
            <a:ahLst/>
            <a:cxnLst/>
            <a:rect r="r" b="b" t="t" l="l"/>
            <a:pathLst>
              <a:path h="6168269" w="3857972">
                <a:moveTo>
                  <a:pt x="0" y="0"/>
                </a:moveTo>
                <a:lnTo>
                  <a:pt x="3857972" y="0"/>
                </a:lnTo>
                <a:lnTo>
                  <a:pt x="3857972" y="6168269"/>
                </a:lnTo>
                <a:lnTo>
                  <a:pt x="0" y="616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999026" y="3860721"/>
            <a:ext cx="2429169" cy="7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</a:pPr>
            <a:r>
              <a:rPr lang="en-US" sz="4597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DISEÑO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7506" y="4879394"/>
            <a:ext cx="3192208" cy="280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Crear una interfaz atractiva y funcional, a traves de prototipos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401328" y="2581797"/>
            <a:ext cx="3857972" cy="6168269"/>
          </a:xfrm>
          <a:custGeom>
            <a:avLst/>
            <a:gdLst/>
            <a:ahLst/>
            <a:cxnLst/>
            <a:rect r="r" b="b" t="t" l="l"/>
            <a:pathLst>
              <a:path h="6168269" w="3857972">
                <a:moveTo>
                  <a:pt x="0" y="0"/>
                </a:moveTo>
                <a:lnTo>
                  <a:pt x="3857972" y="0"/>
                </a:lnTo>
                <a:lnTo>
                  <a:pt x="3857972" y="6168269"/>
                </a:lnTo>
                <a:lnTo>
                  <a:pt x="0" y="616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887566" y="3860721"/>
            <a:ext cx="3046358" cy="7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</a:pPr>
            <a:r>
              <a:rPr lang="en-US" sz="4597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DESARROLLO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34210" y="4888919"/>
            <a:ext cx="3192208" cy="345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Programar el sitio usando tecnologías como HTML, CSS y JavaScript</a:t>
            </a:r>
          </a:p>
          <a:p>
            <a:pPr algn="l" marL="431801" indent="-215900" lvl="1">
              <a:lnSpc>
                <a:spcPts val="24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Integrar características como formularios de contacto, agendamiento de citas y secciones informativas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81797"/>
            <a:ext cx="3857972" cy="6168269"/>
          </a:xfrm>
          <a:custGeom>
            <a:avLst/>
            <a:gdLst/>
            <a:ahLst/>
            <a:cxnLst/>
            <a:rect r="r" b="b" t="t" l="l"/>
            <a:pathLst>
              <a:path h="6168269" w="3857972">
                <a:moveTo>
                  <a:pt x="0" y="0"/>
                </a:moveTo>
                <a:lnTo>
                  <a:pt x="3857972" y="0"/>
                </a:lnTo>
                <a:lnTo>
                  <a:pt x="3857972" y="6168269"/>
                </a:lnTo>
                <a:lnTo>
                  <a:pt x="0" y="616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0531" y="2581797"/>
            <a:ext cx="3857972" cy="6168269"/>
          </a:xfrm>
          <a:custGeom>
            <a:avLst/>
            <a:gdLst/>
            <a:ahLst/>
            <a:cxnLst/>
            <a:rect r="r" b="b" t="t" l="l"/>
            <a:pathLst>
              <a:path h="6168269" w="3857972">
                <a:moveTo>
                  <a:pt x="0" y="0"/>
                </a:moveTo>
                <a:lnTo>
                  <a:pt x="3857972" y="0"/>
                </a:lnTo>
                <a:lnTo>
                  <a:pt x="3857972" y="6168269"/>
                </a:lnTo>
                <a:lnTo>
                  <a:pt x="0" y="616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76608" y="1309766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METODOLOGÍA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0856" y="3502444"/>
            <a:ext cx="3533659" cy="7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</a:pPr>
            <a:r>
              <a:rPr lang="en-US" sz="4597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PRUEBAS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71963" y="3599323"/>
            <a:ext cx="3535108" cy="7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</a:pPr>
            <a:r>
              <a:rPr lang="en-US" sz="4597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LANZAMIENTO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856" y="4292523"/>
            <a:ext cx="3371503" cy="351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1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Asegurar el correcto funcionamiento del sitio, realizando pruebas de usabilidad y verificar la velocidad de carga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1983" y="5133975"/>
            <a:ext cx="3192208" cy="312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Configurar el dominio y el hosting</a:t>
            </a:r>
          </a:p>
          <a:p>
            <a:pPr algn="l" marL="539749" indent="-269875" lvl="1">
              <a:lnSpc>
                <a:spcPts val="30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Anunciar el lanzamiento a través de correo electrónico y redes sociales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116675" y="2581797"/>
            <a:ext cx="3857972" cy="6168269"/>
          </a:xfrm>
          <a:custGeom>
            <a:avLst/>
            <a:gdLst/>
            <a:ahLst/>
            <a:cxnLst/>
            <a:rect r="r" b="b" t="t" l="l"/>
            <a:pathLst>
              <a:path h="6168269" w="3857972">
                <a:moveTo>
                  <a:pt x="0" y="0"/>
                </a:moveTo>
                <a:lnTo>
                  <a:pt x="3857972" y="0"/>
                </a:lnTo>
                <a:lnTo>
                  <a:pt x="3857972" y="6168269"/>
                </a:lnTo>
                <a:lnTo>
                  <a:pt x="0" y="616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17137" y="3502444"/>
            <a:ext cx="3991091" cy="142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0"/>
              </a:lnSpc>
            </a:pPr>
            <a:r>
              <a:rPr lang="en-US" sz="4597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MANTENIMIENTO Y EVALUACIÓN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0037" y="5229503"/>
            <a:ext cx="3192208" cy="187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Mantener el sitio actualizado y evaluar su desempeño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089" y="5845932"/>
            <a:ext cx="5088055" cy="1489412"/>
          </a:xfrm>
          <a:custGeom>
            <a:avLst/>
            <a:gdLst/>
            <a:ahLst/>
            <a:cxnLst/>
            <a:rect r="r" b="b" t="t" l="l"/>
            <a:pathLst>
              <a:path h="1489412" w="5088055">
                <a:moveTo>
                  <a:pt x="0" y="0"/>
                </a:moveTo>
                <a:lnTo>
                  <a:pt x="5088055" y="0"/>
                </a:lnTo>
                <a:lnTo>
                  <a:pt x="5088055" y="1489412"/>
                </a:lnTo>
                <a:lnTo>
                  <a:pt x="0" y="148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07312" y="5845932"/>
            <a:ext cx="5088055" cy="1489412"/>
          </a:xfrm>
          <a:custGeom>
            <a:avLst/>
            <a:gdLst/>
            <a:ahLst/>
            <a:cxnLst/>
            <a:rect r="r" b="b" t="t" l="l"/>
            <a:pathLst>
              <a:path h="1489412" w="5088055">
                <a:moveTo>
                  <a:pt x="0" y="0"/>
                </a:moveTo>
                <a:lnTo>
                  <a:pt x="5088055" y="0"/>
                </a:lnTo>
                <a:lnTo>
                  <a:pt x="5088055" y="1489412"/>
                </a:lnTo>
                <a:lnTo>
                  <a:pt x="0" y="148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2089" y="1028700"/>
            <a:ext cx="5088055" cy="1489412"/>
          </a:xfrm>
          <a:custGeom>
            <a:avLst/>
            <a:gdLst/>
            <a:ahLst/>
            <a:cxnLst/>
            <a:rect r="r" b="b" t="t" l="l"/>
            <a:pathLst>
              <a:path h="1489412" w="5088055">
                <a:moveTo>
                  <a:pt x="0" y="0"/>
                </a:moveTo>
                <a:lnTo>
                  <a:pt x="5088055" y="0"/>
                </a:lnTo>
                <a:lnTo>
                  <a:pt x="5088055" y="1489412"/>
                </a:lnTo>
                <a:lnTo>
                  <a:pt x="0" y="148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07312" y="1028700"/>
            <a:ext cx="5088055" cy="1489412"/>
          </a:xfrm>
          <a:custGeom>
            <a:avLst/>
            <a:gdLst/>
            <a:ahLst/>
            <a:cxnLst/>
            <a:rect r="r" b="b" t="t" l="l"/>
            <a:pathLst>
              <a:path h="1489412" w="5088055">
                <a:moveTo>
                  <a:pt x="0" y="0"/>
                </a:moveTo>
                <a:lnTo>
                  <a:pt x="5088055" y="0"/>
                </a:lnTo>
                <a:lnTo>
                  <a:pt x="5088055" y="1489412"/>
                </a:lnTo>
                <a:lnTo>
                  <a:pt x="0" y="148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93358">
            <a:off x="9747269" y="1286514"/>
            <a:ext cx="1067706" cy="2706167"/>
          </a:xfrm>
          <a:custGeom>
            <a:avLst/>
            <a:gdLst/>
            <a:ahLst/>
            <a:cxnLst/>
            <a:rect r="r" b="b" t="t" l="l"/>
            <a:pathLst>
              <a:path h="2706167" w="1067706">
                <a:moveTo>
                  <a:pt x="0" y="0"/>
                </a:moveTo>
                <a:lnTo>
                  <a:pt x="1067706" y="0"/>
                </a:lnTo>
                <a:lnTo>
                  <a:pt x="1067706" y="2706167"/>
                </a:lnTo>
                <a:lnTo>
                  <a:pt x="0" y="2706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006641">
            <a:off x="7467615" y="6389449"/>
            <a:ext cx="1067706" cy="2706167"/>
          </a:xfrm>
          <a:custGeom>
            <a:avLst/>
            <a:gdLst/>
            <a:ahLst/>
            <a:cxnLst/>
            <a:rect r="r" b="b" t="t" l="l"/>
            <a:pathLst>
              <a:path h="2706167" w="1067706">
                <a:moveTo>
                  <a:pt x="0" y="0"/>
                </a:moveTo>
                <a:lnTo>
                  <a:pt x="1067706" y="0"/>
                </a:lnTo>
                <a:lnTo>
                  <a:pt x="1067706" y="2706168"/>
                </a:lnTo>
                <a:lnTo>
                  <a:pt x="0" y="270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803630">
            <a:off x="7470320" y="1285875"/>
            <a:ext cx="1067706" cy="2706167"/>
          </a:xfrm>
          <a:custGeom>
            <a:avLst/>
            <a:gdLst/>
            <a:ahLst/>
            <a:cxnLst/>
            <a:rect r="r" b="b" t="t" l="l"/>
            <a:pathLst>
              <a:path h="2706167" w="1067706">
                <a:moveTo>
                  <a:pt x="1067706" y="0"/>
                </a:moveTo>
                <a:lnTo>
                  <a:pt x="0" y="0"/>
                </a:lnTo>
                <a:lnTo>
                  <a:pt x="0" y="2706168"/>
                </a:lnTo>
                <a:lnTo>
                  <a:pt x="1067706" y="2706168"/>
                </a:lnTo>
                <a:lnTo>
                  <a:pt x="10677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8996369">
            <a:off x="9744563" y="6390088"/>
            <a:ext cx="1067706" cy="2706167"/>
          </a:xfrm>
          <a:custGeom>
            <a:avLst/>
            <a:gdLst/>
            <a:ahLst/>
            <a:cxnLst/>
            <a:rect r="r" b="b" t="t" l="l"/>
            <a:pathLst>
              <a:path h="2706167" w="1067706">
                <a:moveTo>
                  <a:pt x="1067706" y="0"/>
                </a:moveTo>
                <a:lnTo>
                  <a:pt x="0" y="0"/>
                </a:lnTo>
                <a:lnTo>
                  <a:pt x="0" y="2706167"/>
                </a:lnTo>
                <a:lnTo>
                  <a:pt x="1067706" y="2706167"/>
                </a:lnTo>
                <a:lnTo>
                  <a:pt x="10677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12552" y="1410673"/>
            <a:ext cx="4002676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999" spc="-79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DEBILIDADES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6674" y="6306322"/>
            <a:ext cx="4294433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999" spc="-79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FORTALEZAS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661517"/>
            <a:ext cx="5770380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Algunos pacientes y personal pueden tener dificultades para usar la plataforma.</a:t>
            </a: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Inversión significativa en desarrollo y mantenimiento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426161"/>
            <a:ext cx="5770380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Facilita la programación de citas para los pacientes</a:t>
            </a:r>
          </a:p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Optimiza la gestión de citas para los odontólogos</a:t>
            </a:r>
          </a:p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Aumenta la presencia digital del consultorio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70136" y="1410673"/>
            <a:ext cx="3962406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999" spc="-79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OPORTUNIDADES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70136" y="6306322"/>
            <a:ext cx="3962406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3999" spc="-79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AMENAZAS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04246" y="7426161"/>
            <a:ext cx="5694188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Otros consultorios pueden ofrecer servicios similares</a:t>
            </a:r>
          </a:p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Cambios en normativas de protección de datos</a:t>
            </a:r>
          </a:p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Fallos en la web pueden afectar la satisfacción del paciente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04246" y="2661517"/>
            <a:ext cx="5694188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Expansión potencial de la base de pacientes en línea</a:t>
            </a:r>
          </a:p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Integrar servicios como pagos digitales y acceso a historiales médicos.</a:t>
            </a:r>
          </a:p>
          <a:p>
            <a:pPr algn="just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-4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Estrategias de SEO y redes sociales para atraer más usuarios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46319" y="4259835"/>
            <a:ext cx="5195361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ANÁLISIS DAFO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DAGTZnlhxUM</dc:identifier>
  <dcterms:modified xsi:type="dcterms:W3CDTF">2011-08-01T06:04:30Z</dcterms:modified>
  <cp:revision>1</cp:revision>
  <dc:title>Presentación de Proyecto Tecnología Pizarra Doodle Azul Turquesa y Amarillo Neón</dc:title>
</cp:coreProperties>
</file>